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9" r:id="rId6"/>
    <p:sldId id="260" r:id="rId7"/>
    <p:sldId id="275" r:id="rId8"/>
    <p:sldId id="262" r:id="rId9"/>
    <p:sldId id="263" r:id="rId10"/>
    <p:sldId id="271" r:id="rId11"/>
    <p:sldId id="272" r:id="rId12"/>
    <p:sldId id="273" r:id="rId13"/>
    <p:sldId id="267" r:id="rId14"/>
    <p:sldId id="268" r:id="rId15"/>
    <p:sldId id="276" r:id="rId16"/>
    <p:sldId id="277" r:id="rId17"/>
    <p:sldId id="278" r:id="rId18"/>
    <p:sldId id="269" r:id="rId19"/>
    <p:sldId id="27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betta Galli" initials="EG" lastIdx="1" clrIdx="0">
    <p:extLst>
      <p:ext uri="{19B8F6BF-5375-455C-9EA6-DF929625EA0E}">
        <p15:presenceInfo xmlns:p15="http://schemas.microsoft.com/office/powerpoint/2012/main" userId="Elisabetta Gal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13T20:56:52.68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4B374-3596-4BD1-AC59-33511F3E8F6C}" type="datetimeFigureOut">
              <a:rPr lang="it-IT" smtClean="0"/>
              <a:t>19/07/2016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77217-3F0D-4BAD-8388-38D51C8F73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355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77217-3F0D-4BAD-8388-38D51C8F737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546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EB97DBE-497B-4973-8DF5-FF3324FE3796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837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44218-3DEF-4B57-80B1-68C3F2A7D2B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25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03D8-5D96-433A-812C-B9269BBA171A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15932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09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FFD9-D472-454C-B1D8-DDCA55BAD1D0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800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EB3A-6B0E-4AB4-955F-4B1F91FB0D64}" type="datetime1">
              <a:rPr lang="it-IT" smtClean="0"/>
              <a:t>19/07/2016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1A8B-5454-4FD2-B4A4-FD33FDC8D720}" type="datetime1">
              <a:rPr lang="it-IT" smtClean="0"/>
              <a:t>19/07/2016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410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1FEE-0DC1-4374-A14C-A27E432978F4}" type="datetime1">
              <a:rPr lang="it-IT" smtClean="0"/>
              <a:t>19/07/2016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6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0A86-91CB-4E44-91AF-86C492ED34CC}" type="datetime1">
              <a:rPr lang="it-IT" smtClean="0"/>
              <a:t>19/07/2016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15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BDA0-01D8-4F41-85CC-C2349F4AD473}" type="datetime1">
              <a:rPr lang="it-IT" smtClean="0"/>
              <a:t>19/07/2016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41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1C47-ABA4-44F3-A0A1-E975764059A6}" type="datetime1">
              <a:rPr lang="it-IT" smtClean="0"/>
              <a:t>19/07/2016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3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43103D8-5D96-433A-812C-B9269BBA171A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71E432D-142C-4483-9134-400BACF9D0D0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44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tommaso.chiarandini@gmail.com" TargetMode="External"/><Relationship Id="rId5" Type="http://schemas.openxmlformats.org/officeDocument/2006/relationships/hyperlink" Target="mailto:virginiagalli18@gmail.com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2685" y="4960137"/>
            <a:ext cx="7772400" cy="1463040"/>
          </a:xfrm>
        </p:spPr>
        <p:txBody>
          <a:bodyPr/>
          <a:lstStyle/>
          <a:p>
            <a:r>
              <a:rPr lang="it-IT" dirty="0" smtClean="0"/>
              <a:t>PATS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789714"/>
            <a:ext cx="3581400" cy="1843315"/>
          </a:xfrm>
        </p:spPr>
        <p:txBody>
          <a:bodyPr>
            <a:normAutofit/>
          </a:bodyPr>
          <a:lstStyle/>
          <a:p>
            <a:endParaRPr lang="it-IT" i="1" dirty="0" smtClean="0"/>
          </a:p>
          <a:p>
            <a:r>
              <a:rPr lang="it-IT" i="1" dirty="0" smtClean="0"/>
              <a:t>Program for Analysis and </a:t>
            </a:r>
          </a:p>
          <a:p>
            <a:r>
              <a:rPr lang="it-IT" i="1" dirty="0" err="1" smtClean="0"/>
              <a:t>Translation</a:t>
            </a:r>
            <a:r>
              <a:rPr lang="it-IT" i="1" dirty="0" smtClean="0"/>
              <a:t> of </a:t>
            </a:r>
            <a:r>
              <a:rPr lang="it-IT" i="1" dirty="0" err="1" smtClean="0"/>
              <a:t>Signs</a:t>
            </a:r>
            <a:r>
              <a:rPr lang="it-IT" i="1" dirty="0" smtClean="0"/>
              <a:t> </a:t>
            </a:r>
          </a:p>
          <a:p>
            <a:endParaRPr lang="it-IT" i="1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3F5F-C88B-4258-AD11-7F55ED4F7BD0}" type="datetime1">
              <a:rPr lang="it-IT" smtClean="0"/>
              <a:t>19/07/2016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47170" y="5222848"/>
            <a:ext cx="372313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Progetto IEIM </a:t>
            </a:r>
          </a:p>
          <a:p>
            <a:r>
              <a:rPr lang="it-IT" sz="1600" dirty="0"/>
              <a:t>Virginia Galli &amp; Tommaso </a:t>
            </a:r>
            <a:r>
              <a:rPr lang="it-IT" sz="1600" dirty="0" err="1"/>
              <a:t>Chiarandini</a:t>
            </a:r>
            <a:endParaRPr lang="it-IT" sz="1600" dirty="0"/>
          </a:p>
          <a:p>
            <a:r>
              <a:rPr lang="it-IT" sz="1600" i="1" dirty="0" smtClean="0"/>
              <a:t>Ingegneria Biomedica, </a:t>
            </a:r>
            <a:r>
              <a:rPr lang="it-IT" sz="1600" dirty="0"/>
              <a:t>Politecnico di Milano</a:t>
            </a:r>
            <a:endParaRPr lang="it-IT" sz="1600" dirty="0" smtClean="0"/>
          </a:p>
          <a:p>
            <a:r>
              <a:rPr lang="it-IT" sz="1600" dirty="0" smtClean="0"/>
              <a:t>A.A. </a:t>
            </a:r>
            <a:r>
              <a:rPr lang="it-IT" sz="1600" dirty="0"/>
              <a:t>2015-2016</a:t>
            </a:r>
          </a:p>
          <a:p>
            <a:pPr algn="ctr"/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769" y="176893"/>
            <a:ext cx="1743417" cy="13180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919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0A86-91CB-4E44-91AF-86C492ED34CC}" type="datetime1">
              <a:rPr lang="it-IT" smtClean="0"/>
              <a:t>19/07/2016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</a:t>
            </a:r>
          </a:p>
          <a:p>
            <a:r>
              <a:rPr lang="it-IT" dirty="0" smtClean="0"/>
              <a:t> A.A. 2015-2016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10</a:t>
            </a:fld>
            <a:endParaRPr lang="it-IT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910771" y="411205"/>
            <a:ext cx="10515600" cy="6073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smtClean="0"/>
              <a:t>Nel nostro caso specifico…</a:t>
            </a:r>
            <a:endParaRPr lang="it-IT" sz="28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79069" y="1194472"/>
            <a:ext cx="181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Ciao</a:t>
            </a:r>
            <a:endParaRPr lang="it-IT" sz="28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073753" y="1148459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smtClean="0"/>
              <a:t>Mondo</a:t>
            </a:r>
            <a:endParaRPr lang="it-IT" sz="28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85" y="1915885"/>
            <a:ext cx="4346626" cy="2979438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57513" y="5025245"/>
            <a:ext cx="461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Contributo del giroscopio sull’asse z </a:t>
            </a:r>
          </a:p>
          <a:p>
            <a:pPr algn="ctr"/>
            <a:r>
              <a:rPr lang="it-IT" dirty="0" smtClean="0"/>
              <a:t>in funzione del tempo 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71" y="1847681"/>
            <a:ext cx="4325257" cy="3047642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6819660" y="4985711"/>
            <a:ext cx="3581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Contributo del giroscopio sull’asse </a:t>
            </a:r>
            <a:r>
              <a:rPr lang="it-IT" dirty="0" smtClean="0"/>
              <a:t>x </a:t>
            </a:r>
          </a:p>
          <a:p>
            <a:pPr algn="ctr"/>
            <a:r>
              <a:rPr lang="it-IT" dirty="0" smtClean="0"/>
              <a:t>in funzione </a:t>
            </a:r>
            <a:r>
              <a:rPr lang="it-IT" dirty="0"/>
              <a:t>del tempo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603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0A86-91CB-4E44-91AF-86C492ED34CC}" type="datetime1">
              <a:rPr lang="it-IT" smtClean="0"/>
              <a:t>19/07/2016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  <a:endParaRPr lang="it-IT" dirty="0"/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736600" y="958240"/>
            <a:ext cx="10515600" cy="85634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it-IT" sz="2000" dirty="0" smtClean="0"/>
              <a:t>Prevede la </a:t>
            </a:r>
            <a:r>
              <a:rPr lang="it-IT" sz="2000" b="1" dirty="0" smtClean="0"/>
              <a:t>cross-correlazione</a:t>
            </a:r>
            <a:r>
              <a:rPr lang="it-IT" sz="2000" dirty="0" smtClean="0"/>
              <a:t> tra il </a:t>
            </a:r>
            <a:r>
              <a:rPr lang="it-IT" sz="2000" dirty="0" err="1" smtClean="0"/>
              <a:t>template</a:t>
            </a:r>
            <a:r>
              <a:rPr lang="it-IT" sz="2000" dirty="0" smtClean="0"/>
              <a:t> e i dati raccolti e la ricerca dei picchi di correlazione con una </a:t>
            </a:r>
            <a:r>
              <a:rPr lang="it-IT" sz="2000" b="1" dirty="0" smtClean="0"/>
              <a:t>soglia di riconoscimento</a:t>
            </a:r>
          </a:p>
          <a:p>
            <a:endParaRPr lang="it-IT" dirty="0" smtClean="0"/>
          </a:p>
          <a:p>
            <a:pPr marL="0" indent="0">
              <a:buFont typeface="Tw Cen MT" panose="020B0602020104020603" pitchFamily="34" charset="0"/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36600" y="1981794"/>
            <a:ext cx="682866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sz="3200" dirty="0">
                <a:latin typeface="+mj-lt"/>
                <a:ea typeface="+mj-ea"/>
                <a:cs typeface="+mj-cs"/>
              </a:rPr>
              <a:t>Implementazione e risoluzione problemi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95728" y="3110536"/>
            <a:ext cx="593997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/>
              <a:t>     Utilizzando la funzione di </a:t>
            </a:r>
            <a:r>
              <a:rPr lang="it-IT" sz="2000" dirty="0" err="1" smtClean="0"/>
              <a:t>Scipy</a:t>
            </a:r>
            <a:r>
              <a:rPr lang="it-IT" sz="2000" dirty="0" smtClean="0"/>
              <a:t> </a:t>
            </a:r>
            <a:r>
              <a:rPr lang="it-IT" sz="2000" i="1" dirty="0" smtClean="0"/>
              <a:t>correlate</a:t>
            </a:r>
            <a:r>
              <a:rPr lang="it-IT" sz="2000" dirty="0" smtClean="0"/>
              <a:t>, tempi </a:t>
            </a:r>
          </a:p>
          <a:p>
            <a:pPr algn="ctr"/>
            <a:r>
              <a:rPr lang="it-IT" sz="2000" dirty="0" smtClean="0"/>
              <a:t>      di elaborazione molto lenti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i="1" dirty="0" smtClean="0"/>
          </a:p>
          <a:p>
            <a:r>
              <a:rPr lang="it-IT" i="1" dirty="0" smtClean="0"/>
              <a:t> 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820057" y="5011811"/>
            <a:ext cx="4891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RISOLUZIONE:</a:t>
            </a:r>
          </a:p>
          <a:p>
            <a:pPr algn="ctr"/>
            <a:r>
              <a:rPr lang="it-IT" dirty="0"/>
              <a:t>c</a:t>
            </a:r>
            <a:r>
              <a:rPr lang="it-IT" dirty="0" smtClean="0"/>
              <a:t>orrelazione manuale e scelta del valore corrispondente alla perfetta sovrapposizione</a:t>
            </a:r>
          </a:p>
          <a:p>
            <a:pPr algn="ctr"/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867894" y="2590958"/>
            <a:ext cx="191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CORRELAZIONE</a:t>
            </a:r>
            <a:endParaRPr lang="it-IT" dirty="0"/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820057" y="220814"/>
            <a:ext cx="10515600" cy="7379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Metodo del </a:t>
            </a:r>
            <a:r>
              <a:rPr lang="it-IT" sz="3200" dirty="0" err="1" smtClean="0"/>
              <a:t>template</a:t>
            </a:r>
            <a:endParaRPr lang="it-IT" sz="3200" dirty="0"/>
          </a:p>
        </p:txBody>
      </p:sp>
      <p:cxnSp>
        <p:nvCxnSpPr>
          <p:cNvPr id="14" name="Connettore 2 13"/>
          <p:cNvCxnSpPr/>
          <p:nvPr/>
        </p:nvCxnSpPr>
        <p:spPr>
          <a:xfrm>
            <a:off x="3265713" y="3879977"/>
            <a:ext cx="5443" cy="9506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7" y="2665939"/>
            <a:ext cx="4532993" cy="30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6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0A86-91CB-4E44-91AF-86C492ED34CC}" type="datetime1">
              <a:rPr lang="it-IT" smtClean="0"/>
              <a:t>19/07/2016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contenuto 6"/>
          <p:cNvSpPr txBox="1">
            <a:spLocks/>
          </p:cNvSpPr>
          <p:nvPr/>
        </p:nvSpPr>
        <p:spPr>
          <a:xfrm>
            <a:off x="725714" y="935389"/>
            <a:ext cx="10515600" cy="114015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it-IT" sz="2000" dirty="0" smtClean="0"/>
              <a:t>Riconoscimento di soglie che potessero essere univoche per il riconoscimento di un determinato gesto; le abbiamo determinate sperimentalmente a seguito di varie prove in laboratorio </a:t>
            </a:r>
            <a:endParaRPr lang="it-IT" sz="20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25714" y="449943"/>
            <a:ext cx="330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smtClean="0"/>
              <a:t>SOGLIE E RICONOSCIMENTO 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937989" y="3721402"/>
            <a:ext cx="4927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Codice per stampare a video le parole riconosciute</a:t>
            </a:r>
          </a:p>
          <a:p>
            <a:r>
              <a:rPr lang="it-IT" dirty="0" smtClean="0"/>
              <a:t>             concatenate sequenzialmente</a:t>
            </a: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" y="1707675"/>
            <a:ext cx="5863772" cy="4763029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 flipH="1">
            <a:off x="3802744" y="4178513"/>
            <a:ext cx="3135245" cy="10756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4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Interfaccia utente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13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94870" y="2360304"/>
            <a:ext cx="6721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Per rendere comodamente accessibile il programma abbiamo creato dei bottoni per la raccolta, traduzione e plottaggio dei dati.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" y="3282108"/>
            <a:ext cx="10049329" cy="97155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" y="5050517"/>
            <a:ext cx="8146609" cy="1225303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694871" y="4557486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Codice utilizzato per la creazione dei bottoni: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444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04814" y="178816"/>
            <a:ext cx="9720072" cy="445298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Codice finale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14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14" y="625272"/>
            <a:ext cx="7139024" cy="58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0A86-91CB-4E44-91AF-86C492ED34CC}" type="datetime1">
              <a:rPr lang="it-IT" smtClean="0"/>
              <a:t>19/07/2016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</a:t>
            </a:r>
          </a:p>
          <a:p>
            <a:r>
              <a:rPr lang="it-IT" dirty="0" smtClean="0"/>
              <a:t> A.A. 2015-2016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457"/>
            <a:ext cx="11352246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2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0A86-91CB-4E44-91AF-86C492ED34CC}" type="datetime1">
              <a:rPr lang="it-IT" smtClean="0"/>
              <a:t>19/07/2016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1250995" cy="62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0A86-91CB-4E44-91AF-86C492ED34CC}" type="datetime1">
              <a:rPr lang="it-IT" smtClean="0"/>
              <a:t>19/07/2016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17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44391" cy="63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Potenzialità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38629" y="2084832"/>
            <a:ext cx="11437257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 smtClean="0"/>
              <a:t>  Passare ad una traduzione dei dati simultanea al loro raccoglimento;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 smtClean="0"/>
              <a:t>  Utilizzo incrociato di più sensori (EMG, IMU, ecc..) per migliorare la specificità dei riconoscimenti;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 smtClean="0"/>
              <a:t>  Arricchimento del dizionario e dei rispettivi pattern;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dirty="0" smtClean="0"/>
              <a:t>  Utilizzo del programma per la creazione un dispositivo mobile.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</a:t>
            </a:r>
          </a:p>
          <a:p>
            <a:r>
              <a:rPr lang="it-IT" dirty="0" smtClean="0"/>
              <a:t> A.A. 2015-2016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18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14" y="3971866"/>
            <a:ext cx="5857696" cy="24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0A86-91CB-4E44-91AF-86C492ED34CC}" type="datetime1">
              <a:rPr lang="it-IT" smtClean="0"/>
              <a:t>19/07/2016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19</a:t>
            </a:fld>
            <a:endParaRPr lang="it-IT"/>
          </a:p>
        </p:txBody>
      </p:sp>
      <p:sp>
        <p:nvSpPr>
          <p:cNvPr id="9" name="Titolo 1"/>
          <p:cNvSpPr txBox="1">
            <a:spLocks/>
          </p:cNvSpPr>
          <p:nvPr/>
        </p:nvSpPr>
        <p:spPr>
          <a:xfrm>
            <a:off x="3178272" y="4086225"/>
            <a:ext cx="6883756" cy="2067831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                        </a:t>
            </a:r>
            <a:endParaRPr lang="it-IT" sz="49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623563" y="2925822"/>
            <a:ext cx="627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smtClean="0"/>
              <a:t>Speriamo che il nostro messaggio vi sia arrivato!</a:t>
            </a:r>
            <a:endParaRPr lang="it-IT" i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101200" y="1850756"/>
            <a:ext cx="7316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200" dirty="0" smtClean="0">
                <a:latin typeface="+mj-lt"/>
              </a:rPr>
              <a:t>GRAZIE PER L’ATTENZIONE!</a:t>
            </a:r>
            <a:endParaRPr lang="it-IT" sz="7200" dirty="0">
              <a:latin typeface="+mj-lt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61" y="3347258"/>
            <a:ext cx="8353616" cy="20193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995" y="147865"/>
            <a:ext cx="1793585" cy="135600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21" y="144347"/>
            <a:ext cx="1792379" cy="135952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3925016" y="5989215"/>
            <a:ext cx="332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>
                <a:hlinkClick r:id="rId5"/>
              </a:rPr>
              <a:t>virginiagalli18@gmail.com</a:t>
            </a:r>
            <a:r>
              <a:rPr lang="it-IT" dirty="0" smtClean="0"/>
              <a:t> </a:t>
            </a:r>
          </a:p>
          <a:p>
            <a:pPr algn="ctr"/>
            <a:r>
              <a:rPr lang="it-IT" dirty="0" smtClean="0"/>
              <a:t> </a:t>
            </a:r>
            <a:r>
              <a:rPr lang="it-IT" dirty="0" smtClean="0">
                <a:hlinkClick r:id="rId6"/>
              </a:rPr>
              <a:t>tommaso.chiarandini@gmail.com</a:t>
            </a:r>
            <a:r>
              <a:rPr lang="it-IT" dirty="0" smtClean="0"/>
              <a:t> </a:t>
            </a:r>
          </a:p>
          <a:p>
            <a:pPr algn="ctr"/>
            <a:r>
              <a:rPr lang="it-IT" i="1" dirty="0" smtClean="0"/>
              <a:t>PATS </a:t>
            </a:r>
            <a:r>
              <a:rPr lang="it-IT" i="1" dirty="0" err="1" smtClean="0"/>
              <a:t>project</a:t>
            </a:r>
            <a:endParaRPr lang="it-IT" i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045528" y="5695071"/>
            <a:ext cx="542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se così non fosse o per qualsiasi domanda….contattateci!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12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 cosa nasce l’idea del nostro progetto?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25588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   Importanza della comunicazione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   I segni della comunicazione</a:t>
            </a:r>
          </a:p>
          <a:p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       Mutismo                                                                                         </a:t>
            </a:r>
            <a:r>
              <a:rPr lang="it-IT" u="sng" dirty="0" smtClean="0"/>
              <a:t>Incomunicabilità</a:t>
            </a:r>
          </a:p>
          <a:p>
            <a:pPr marL="0" indent="0">
              <a:buNone/>
            </a:pPr>
            <a:r>
              <a:rPr lang="it-IT" dirty="0" smtClean="0"/>
              <a:t>               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 smtClean="0"/>
              <a:t>Siamo partiti da questo problema con la volontà di ideare una soluzione;                            un ponte, un </a:t>
            </a:r>
            <a:r>
              <a:rPr lang="it-IT" i="1" dirty="0" err="1" smtClean="0"/>
              <a:t>path</a:t>
            </a:r>
            <a:r>
              <a:rPr lang="it-IT" dirty="0" smtClean="0"/>
              <a:t> per collegare questi due mondi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</a:t>
            </a:r>
          </a:p>
          <a:p>
            <a:r>
              <a:rPr lang="it-IT" dirty="0" smtClean="0"/>
              <a:t> A.A. 2015-2016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2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4479709" y="2998214"/>
            <a:ext cx="2808910" cy="646331"/>
          </a:xfrm>
          <a:prstGeom prst="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m</a:t>
            </a:r>
            <a:r>
              <a:rPr lang="it-IT" dirty="0" smtClean="0"/>
              <a:t>ancanza di uno strumento</a:t>
            </a:r>
          </a:p>
          <a:p>
            <a:r>
              <a:rPr lang="it-IT" dirty="0"/>
              <a:t> </a:t>
            </a:r>
            <a:r>
              <a:rPr lang="it-IT" dirty="0" smtClean="0"/>
              <a:t>       di interconnessione</a:t>
            </a:r>
          </a:p>
        </p:txBody>
      </p:sp>
      <p:cxnSp>
        <p:nvCxnSpPr>
          <p:cNvPr id="9" name="Connettore 2 8"/>
          <p:cNvCxnSpPr/>
          <p:nvPr/>
        </p:nvCxnSpPr>
        <p:spPr>
          <a:xfrm>
            <a:off x="2830316" y="3149790"/>
            <a:ext cx="114300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>
            <a:off x="7482114" y="3149790"/>
            <a:ext cx="114300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3561830" y="5339079"/>
            <a:ext cx="4870970" cy="677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/>
              <a:t>PATS</a:t>
            </a:r>
          </a:p>
          <a:p>
            <a:pPr algn="ctr"/>
            <a:r>
              <a:rPr lang="it-IT" dirty="0"/>
              <a:t>u</a:t>
            </a:r>
            <a:r>
              <a:rPr lang="it-IT" dirty="0" smtClean="0"/>
              <a:t>n traduttore del linguaggio dei segni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521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Analisi del problema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199" y="164184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3200" dirty="0" smtClean="0">
                <a:latin typeface="+mj-lt"/>
              </a:rPr>
              <a:t>DIVIDIAMOLO IN SOTTOPROBLEMI: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3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1464469" y="3355851"/>
            <a:ext cx="267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+mj-lt"/>
              </a:rPr>
              <a:t>Raccolta dei dati </a:t>
            </a:r>
            <a:endParaRPr lang="it-IT" sz="2400" dirty="0">
              <a:latin typeface="+mj-lt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4810872" y="3317604"/>
            <a:ext cx="257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+mj-lt"/>
              </a:rPr>
              <a:t>Creazione di un dizionario</a:t>
            </a:r>
            <a:endParaRPr lang="it-IT" sz="2400" dirty="0">
              <a:latin typeface="+mj-lt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618294" y="3323730"/>
            <a:ext cx="2430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+mj-lt"/>
              </a:rPr>
              <a:t>Riconoscimento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smtClean="0">
                <a:latin typeface="+mj-lt"/>
              </a:rPr>
              <a:t>dei gesti</a:t>
            </a:r>
            <a:endParaRPr lang="it-IT" sz="2400" dirty="0">
              <a:latin typeface="+mj-lt"/>
            </a:endParaRPr>
          </a:p>
        </p:txBody>
      </p:sp>
      <p:cxnSp>
        <p:nvCxnSpPr>
          <p:cNvPr id="13" name="Connettore 2 12"/>
          <p:cNvCxnSpPr/>
          <p:nvPr/>
        </p:nvCxnSpPr>
        <p:spPr>
          <a:xfrm>
            <a:off x="5884162" y="2160371"/>
            <a:ext cx="0" cy="849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>
            <a:off x="8079562" y="2106208"/>
            <a:ext cx="1393163" cy="91228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38" y="3939097"/>
            <a:ext cx="2372247" cy="232988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12" y="4123217"/>
            <a:ext cx="4657388" cy="1732258"/>
          </a:xfrm>
          <a:prstGeom prst="rect">
            <a:avLst/>
          </a:prstGeom>
        </p:spPr>
      </p:pic>
      <p:cxnSp>
        <p:nvCxnSpPr>
          <p:cNvPr id="20" name="Connettore 2 19"/>
          <p:cNvCxnSpPr/>
          <p:nvPr/>
        </p:nvCxnSpPr>
        <p:spPr>
          <a:xfrm flipH="1">
            <a:off x="2768673" y="2128213"/>
            <a:ext cx="1185015" cy="9273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"/>
          <a:stretch/>
        </p:blipFill>
        <p:spPr>
          <a:xfrm>
            <a:off x="1024128" y="3939098"/>
            <a:ext cx="2501559" cy="22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Raccolta dati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352675"/>
          </a:xfrm>
        </p:spPr>
        <p:txBody>
          <a:bodyPr/>
          <a:lstStyle/>
          <a:p>
            <a:r>
              <a:rPr lang="it-IT" dirty="0" smtClean="0"/>
              <a:t>Primo approccio al problema</a:t>
            </a:r>
          </a:p>
          <a:p>
            <a:pPr marL="0" indent="0">
              <a:buNone/>
            </a:pPr>
            <a:r>
              <a:rPr lang="it-IT" dirty="0"/>
              <a:t> </a:t>
            </a:r>
            <a:r>
              <a:rPr lang="it-IT" dirty="0" smtClean="0"/>
              <a:t>                              </a:t>
            </a:r>
            <a:r>
              <a:rPr lang="it-IT" sz="3200" i="1" dirty="0" smtClean="0">
                <a:latin typeface="Goudy Old Style" panose="02020502050305020303" pitchFamily="18" charset="0"/>
              </a:rPr>
              <a:t>Che risultato vogliamo ottenere</a:t>
            </a:r>
            <a:r>
              <a:rPr lang="it-IT" sz="3200" i="1" dirty="0" smtClean="0">
                <a:latin typeface="Goudy Old Style" panose="02020502050305020303" pitchFamily="18" charset="0"/>
              </a:rPr>
              <a:t>?</a:t>
            </a:r>
          </a:p>
          <a:p>
            <a:pPr marL="0" indent="0">
              <a:buNone/>
            </a:pPr>
            <a:r>
              <a:rPr lang="it-IT" sz="2400" i="1" dirty="0" smtClean="0">
                <a:latin typeface="Goudy Old Style" panose="02020502050305020303" pitchFamily="18" charset="0"/>
              </a:rPr>
              <a:t>Abbiamo deciso di creare un primo prototipo del dispositivo che fosse in grado di riconoscere due sole parole: ‘Ciao’  e  ‘Mondo’.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6843486" y="6379899"/>
            <a:ext cx="3900714" cy="365125"/>
          </a:xfrm>
        </p:spPr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</a:t>
            </a:r>
          </a:p>
          <a:p>
            <a:r>
              <a:rPr lang="it-IT" dirty="0" smtClean="0"/>
              <a:t> A.A. 2015-2016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4</a:t>
            </a:fld>
            <a:endParaRPr lang="it-IT"/>
          </a:p>
        </p:txBody>
      </p:sp>
      <p:pic>
        <p:nvPicPr>
          <p:cNvPr id="8" name="VID-20160626-WA00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538217"/>
            <a:ext cx="4805363" cy="2605408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643063" y="4333703"/>
            <a:ext cx="282058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 smtClean="0"/>
              <a:t>Video che mostra come dire </a:t>
            </a:r>
          </a:p>
          <a:p>
            <a:pPr algn="ctr"/>
            <a:r>
              <a:rPr lang="it-IT" dirty="0" smtClean="0"/>
              <a:t>nel linguaggio dei segni</a:t>
            </a:r>
          </a:p>
          <a:p>
            <a:pPr algn="ctr"/>
            <a:r>
              <a:rPr lang="it-IT" dirty="0" smtClean="0"/>
              <a:t>«Ciao Mondo» </a:t>
            </a:r>
            <a:endParaRPr lang="it-IT" dirty="0"/>
          </a:p>
        </p:txBody>
      </p:sp>
      <p:cxnSp>
        <p:nvCxnSpPr>
          <p:cNvPr id="13" name="Connettore 2 12"/>
          <p:cNvCxnSpPr/>
          <p:nvPr/>
        </p:nvCxnSpPr>
        <p:spPr>
          <a:xfrm>
            <a:off x="4586288" y="4795368"/>
            <a:ext cx="12978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1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Raccolta Dati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24127" y="1721149"/>
            <a:ext cx="9720073" cy="4023360"/>
          </a:xfrm>
        </p:spPr>
        <p:txBody>
          <a:bodyPr/>
          <a:lstStyle/>
          <a:p>
            <a:r>
              <a:rPr lang="it-IT" dirty="0"/>
              <a:t>Scelta del sensore adatto</a:t>
            </a:r>
          </a:p>
          <a:p>
            <a:r>
              <a:rPr lang="it-IT" sz="2400" i="1" dirty="0">
                <a:latin typeface="Goudy Old Style" panose="02020502050305020303" pitchFamily="18" charset="0"/>
              </a:rPr>
              <a:t>Ci siamo concentrati sulla scelta più corretta ed efficace del sensore da </a:t>
            </a:r>
            <a:r>
              <a:rPr lang="it-IT" sz="2400" i="1" dirty="0" smtClean="0">
                <a:latin typeface="Goudy Old Style" panose="02020502050305020303" pitchFamily="18" charset="0"/>
              </a:rPr>
              <a:t>utilizzare; </a:t>
            </a:r>
            <a:r>
              <a:rPr lang="it-IT" sz="2400" i="1" dirty="0">
                <a:latin typeface="Goudy Old Style" panose="02020502050305020303" pitchFamily="18" charset="0"/>
              </a:rPr>
              <a:t>e su quale tra le informazioni fornite </a:t>
            </a:r>
            <a:r>
              <a:rPr lang="it-IT" sz="2400" i="1" dirty="0" smtClean="0">
                <a:latin typeface="Goudy Old Style" panose="02020502050305020303" pitchFamily="18" charset="0"/>
              </a:rPr>
              <a:t>selezionare </a:t>
            </a:r>
            <a:r>
              <a:rPr lang="it-IT" sz="2400" i="1" dirty="0">
                <a:latin typeface="Goudy Old Style" panose="02020502050305020303" pitchFamily="18" charset="0"/>
              </a:rPr>
              <a:t>come </a:t>
            </a:r>
            <a:r>
              <a:rPr lang="it-IT" sz="2400" i="1" dirty="0" smtClean="0">
                <a:latin typeface="Goudy Old Style" panose="02020502050305020303" pitchFamily="18" charset="0"/>
              </a:rPr>
              <a:t>più efficace per il riconoscimento dei gesti da noi selezionati.  </a:t>
            </a:r>
            <a:endParaRPr lang="it-IT" sz="2400" i="1" dirty="0">
              <a:latin typeface="Goudy Old Style" panose="02020502050305020303" pitchFamily="18" charset="0"/>
            </a:endParaRPr>
          </a:p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59558" y="6196384"/>
            <a:ext cx="2154143" cy="274320"/>
          </a:xfrm>
        </p:spPr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842741" y="6406243"/>
            <a:ext cx="5901459" cy="274320"/>
          </a:xfrm>
        </p:spPr>
        <p:txBody>
          <a:bodyPr/>
          <a:lstStyle/>
          <a:p>
            <a:r>
              <a:rPr lang="it-IT" smtClean="0"/>
              <a:t>Virginia Galli, Tommaso Chiarandini Progetto IEIM A.A. 2015-2016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5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3542" t="20458" r="1950" b="22273"/>
          <a:stretch/>
        </p:blipFill>
        <p:spPr>
          <a:xfrm>
            <a:off x="1296689" y="3483301"/>
            <a:ext cx="3114676" cy="1785937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5280157" y="3644384"/>
            <a:ext cx="41227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 err="1" smtClean="0"/>
              <a:t>Grove</a:t>
            </a:r>
            <a:r>
              <a:rPr lang="it-IT" sz="2000" u="sng" dirty="0" smtClean="0"/>
              <a:t> – IMU 10DOF</a:t>
            </a:r>
          </a:p>
          <a:p>
            <a:r>
              <a:rPr lang="en-US" dirty="0" err="1" smtClean="0"/>
              <a:t>Dispositivo</a:t>
            </a:r>
            <a:r>
              <a:rPr lang="en-US" dirty="0" smtClean="0"/>
              <a:t> di </a:t>
            </a:r>
            <a:r>
              <a:rPr lang="en-US" dirty="0" err="1" smtClean="0"/>
              <a:t>MotionTracking</a:t>
            </a:r>
            <a:r>
              <a:rPr lang="en-US" dirty="0" smtClean="0"/>
              <a:t> a 9 </a:t>
            </a:r>
            <a:r>
              <a:rPr lang="en-US" dirty="0" err="1" smtClean="0"/>
              <a:t>assi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combina</a:t>
            </a:r>
            <a:r>
              <a:rPr lang="en-US" dirty="0" smtClean="0"/>
              <a:t>  un </a:t>
            </a:r>
            <a:r>
              <a:rPr lang="en-US" dirty="0" err="1" smtClean="0"/>
              <a:t>accellerometro</a:t>
            </a:r>
            <a:r>
              <a:rPr lang="en-US" dirty="0" smtClean="0"/>
              <a:t> (3 </a:t>
            </a:r>
            <a:r>
              <a:rPr lang="en-US" dirty="0" err="1" smtClean="0"/>
              <a:t>assi</a:t>
            </a:r>
            <a:r>
              <a:rPr lang="en-US" dirty="0" smtClean="0"/>
              <a:t>), un </a:t>
            </a:r>
            <a:r>
              <a:rPr lang="en-US" dirty="0" err="1" smtClean="0"/>
              <a:t>giroscopio</a:t>
            </a:r>
            <a:r>
              <a:rPr lang="en-US" dirty="0" smtClean="0"/>
              <a:t> (3 </a:t>
            </a:r>
            <a:r>
              <a:rPr lang="en-US" dirty="0" err="1" smtClean="0"/>
              <a:t>assi</a:t>
            </a:r>
            <a:r>
              <a:rPr lang="en-US" dirty="0" smtClean="0"/>
              <a:t>) e un </a:t>
            </a:r>
            <a:r>
              <a:rPr lang="en-US" dirty="0" err="1" smtClean="0"/>
              <a:t>magnetometro</a:t>
            </a:r>
            <a:r>
              <a:rPr lang="en-US" dirty="0" smtClean="0"/>
              <a:t> (3 </a:t>
            </a:r>
            <a:r>
              <a:rPr lang="en-US" dirty="0" err="1" smtClean="0"/>
              <a:t>assi</a:t>
            </a:r>
            <a:r>
              <a:rPr lang="en-US" dirty="0" smtClean="0"/>
              <a:t>).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514475" y="5606908"/>
            <a:ext cx="922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Per la nostra analisi ci siamo concentrati sul contributo del giroscopio!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64509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9" y="365125"/>
            <a:ext cx="5434695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870" y="2672702"/>
            <a:ext cx="5997255" cy="3687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7147685" y="81390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24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855397" y="5362751"/>
            <a:ext cx="3599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 smtClean="0"/>
              <a:t>Collegamento tra la </a:t>
            </a:r>
            <a:r>
              <a:rPr lang="it-IT" sz="2000" dirty="0" err="1" smtClean="0"/>
              <a:t>board</a:t>
            </a:r>
            <a:r>
              <a:rPr lang="it-IT" sz="2000" dirty="0" smtClean="0"/>
              <a:t> </a:t>
            </a:r>
            <a:r>
              <a:rPr lang="it-IT" sz="2000" dirty="0" err="1" smtClean="0"/>
              <a:t>Zybo</a:t>
            </a:r>
            <a:r>
              <a:rPr lang="it-IT" sz="2000" dirty="0" smtClean="0"/>
              <a:t> </a:t>
            </a:r>
          </a:p>
          <a:p>
            <a:pPr algn="ctr"/>
            <a:r>
              <a:rPr lang="it-IT" sz="2000" dirty="0" smtClean="0"/>
              <a:t>ed il sensore IMU</a:t>
            </a:r>
            <a:endParaRPr lang="it-IT" sz="2000" dirty="0"/>
          </a:p>
        </p:txBody>
      </p:sp>
      <p:cxnSp>
        <p:nvCxnSpPr>
          <p:cNvPr id="13" name="Connettore 2 12"/>
          <p:cNvCxnSpPr>
            <a:stCxn id="11" idx="3"/>
          </p:cNvCxnSpPr>
          <p:nvPr/>
        </p:nvCxnSpPr>
        <p:spPr>
          <a:xfrm flipV="1">
            <a:off x="4454844" y="5685917"/>
            <a:ext cx="1350870" cy="307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6234784" y="895314"/>
            <a:ext cx="5526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/>
              <a:t>Abbiamo utilizzato per il raccoglimento e manipolazione dei dati la </a:t>
            </a:r>
            <a:r>
              <a:rPr lang="it-IT" sz="2000" dirty="0" err="1" smtClean="0"/>
              <a:t>board</a:t>
            </a:r>
            <a:r>
              <a:rPr lang="it-IT" sz="2000" dirty="0" smtClean="0"/>
              <a:t> </a:t>
            </a:r>
            <a:r>
              <a:rPr lang="it-IT" sz="2000" dirty="0" err="1" smtClean="0"/>
              <a:t>Zybo</a:t>
            </a:r>
            <a:r>
              <a:rPr lang="it-IT" sz="2000" dirty="0" smtClean="0"/>
              <a:t>, sulla quale abbiamo scritto e eseguito il nostro programma</a:t>
            </a:r>
          </a:p>
        </p:txBody>
      </p:sp>
    </p:spTree>
    <p:extLst>
      <p:ext uri="{BB962C8B-B14F-4D97-AF65-F5344CB8AC3E}">
        <p14:creationId xmlns:p14="http://schemas.microsoft.com/office/powerpoint/2010/main" val="36073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0A86-91CB-4E44-91AF-86C492ED34CC}" type="datetime1">
              <a:rPr lang="it-IT" smtClean="0"/>
              <a:t>19/07/2016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</a:t>
            </a:r>
          </a:p>
          <a:p>
            <a:r>
              <a:rPr lang="it-IT" dirty="0" smtClean="0"/>
              <a:t> A.A. 2015-2016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7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/>
          <a:stretch/>
        </p:blipFill>
        <p:spPr>
          <a:xfrm>
            <a:off x="838200" y="875845"/>
            <a:ext cx="3109565" cy="215741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866143" y="1200165"/>
            <a:ext cx="4586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/>
              <a:t>Abbiamo creato 3 liste di </a:t>
            </a:r>
            <a:r>
              <a:rPr lang="it-IT" sz="2000" dirty="0" err="1" smtClean="0"/>
              <a:t>Python</a:t>
            </a:r>
            <a:r>
              <a:rPr lang="it-IT" sz="2000" dirty="0" smtClean="0"/>
              <a:t> dove salvare i valori/dati in ingresso del sensore</a:t>
            </a:r>
            <a:endParaRPr lang="it-IT" sz="20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994863" y="3262882"/>
            <a:ext cx="4329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/>
              <a:t>Raccogliamo dati per un tempo inserito dall’utente nella variabile </a:t>
            </a:r>
            <a:r>
              <a:rPr lang="it-IT" sz="2000" i="1" dirty="0" err="1" smtClean="0"/>
              <a:t>acq</a:t>
            </a:r>
            <a:r>
              <a:rPr lang="it-IT" sz="2000" dirty="0" smtClean="0"/>
              <a:t> e li salviamo nelle specifiche liste</a:t>
            </a:r>
            <a:endParaRPr lang="it-IT" sz="20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838200" y="225690"/>
            <a:ext cx="386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Codice per estrarre e raccogliere i dati: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65" y="3314081"/>
            <a:ext cx="4748213" cy="22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Dizionario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8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7089940" y="2420140"/>
            <a:ext cx="423422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Creazione database </a:t>
            </a:r>
            <a:r>
              <a:rPr lang="it-IT" sz="2400" dirty="0" smtClean="0"/>
              <a:t>esterno al</a:t>
            </a:r>
          </a:p>
          <a:p>
            <a:pPr algn="ctr"/>
            <a:r>
              <a:rPr lang="it-IT" sz="2400" dirty="0" smtClean="0"/>
              <a:t> programma contenente le parole riferite a determinate chiavi</a:t>
            </a:r>
            <a:endParaRPr lang="it-IT" sz="24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590674" y="2399566"/>
            <a:ext cx="348138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Necessità dizionario di parole conosciute dal programma</a:t>
            </a:r>
            <a:endParaRPr lang="it-IT" sz="2400" dirty="0"/>
          </a:p>
          <a:p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590674" y="4325108"/>
            <a:ext cx="8364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/>
              <a:t>Abbiamo creato il nostro dizionario specifico con la classe </a:t>
            </a:r>
            <a:r>
              <a:rPr lang="it-IT" sz="2000" i="1" dirty="0" smtClean="0"/>
              <a:t>dizionario</a:t>
            </a:r>
            <a:r>
              <a:rPr lang="it-IT" sz="2000" dirty="0" smtClean="0"/>
              <a:t> di </a:t>
            </a:r>
            <a:r>
              <a:rPr lang="it-IT" sz="2000" dirty="0" err="1" smtClean="0"/>
              <a:t>Python</a:t>
            </a:r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9"/>
          <a:stretch/>
        </p:blipFill>
        <p:spPr>
          <a:xfrm>
            <a:off x="459551" y="5047975"/>
            <a:ext cx="11053593" cy="337498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2101200" y="1726628"/>
            <a:ext cx="212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latin typeface="+mj-lt"/>
              </a:rPr>
              <a:t>Perché?</a:t>
            </a:r>
            <a:endParaRPr lang="it-IT" sz="3200" dirty="0">
              <a:latin typeface="+mj-lt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8563429" y="1704370"/>
            <a:ext cx="995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smtClean="0">
                <a:latin typeface="+mj-lt"/>
              </a:rPr>
              <a:t>Come?</a:t>
            </a:r>
            <a:endParaRPr lang="it-IT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816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Riconoscimento dei segni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it-IT" sz="3600" i="1" dirty="0" smtClean="0"/>
              <a:t> Test 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 smtClean="0"/>
              <a:t>Scelta del metodo di riconoscimento: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 smtClean="0"/>
              <a:t>Raccolta di dati su pattern specifici per l’identificazione dei </a:t>
            </a:r>
            <a:r>
              <a:rPr lang="it-IT" dirty="0" err="1" smtClean="0"/>
              <a:t>template</a:t>
            </a:r>
            <a:r>
              <a:rPr lang="it-IT" dirty="0" smtClean="0"/>
              <a:t>, successiva 	selezione delle rilevazioni più significative.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CC0B-5D2F-47B0-AEBE-490B20AD00F5}" type="datetime1">
              <a:rPr lang="it-IT" smtClean="0"/>
              <a:t>19/07/2016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Virginia Galli, Tommaso </a:t>
            </a:r>
            <a:r>
              <a:rPr lang="it-IT" dirty="0" err="1" smtClean="0"/>
              <a:t>Chiarandini</a:t>
            </a:r>
            <a:r>
              <a:rPr lang="it-IT" dirty="0" smtClean="0"/>
              <a:t> Progetto IEIM </a:t>
            </a:r>
          </a:p>
          <a:p>
            <a:r>
              <a:rPr lang="it-IT" dirty="0" smtClean="0"/>
              <a:t>A.A. 2015-2016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432D-142C-4483-9134-400BACF9D0D0}" type="slidenum">
              <a:rPr lang="it-IT" smtClean="0"/>
              <a:t>9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4010026" y="3347466"/>
            <a:ext cx="3690938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+mj-lt"/>
              </a:rPr>
              <a:t>METODO DEL TEMPLATE</a:t>
            </a:r>
          </a:p>
        </p:txBody>
      </p:sp>
    </p:spTree>
    <p:extLst>
      <p:ext uri="{BB962C8B-B14F-4D97-AF65-F5344CB8AC3E}">
        <p14:creationId xmlns:p14="http://schemas.microsoft.com/office/powerpoint/2010/main" val="20029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1662</TotalTime>
  <Words>808</Words>
  <Application>Microsoft Office PowerPoint</Application>
  <PresentationFormat>Widescreen</PresentationFormat>
  <Paragraphs>172</Paragraphs>
  <Slides>19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Calibri</vt:lpstr>
      <vt:lpstr>Goudy Old Style</vt:lpstr>
      <vt:lpstr>Tw Cen MT</vt:lpstr>
      <vt:lpstr>Tw Cen MT Condensed</vt:lpstr>
      <vt:lpstr>Wingdings</vt:lpstr>
      <vt:lpstr>Wingdings 3</vt:lpstr>
      <vt:lpstr>Integrale</vt:lpstr>
      <vt:lpstr>PATS</vt:lpstr>
      <vt:lpstr>Da cosa nasce l’idea del nostro progetto? </vt:lpstr>
      <vt:lpstr>Analisi del problema</vt:lpstr>
      <vt:lpstr>Raccolta dati</vt:lpstr>
      <vt:lpstr>Raccolta Dati</vt:lpstr>
      <vt:lpstr>Presentazione standard di PowerPoint</vt:lpstr>
      <vt:lpstr>Presentazione standard di PowerPoint</vt:lpstr>
      <vt:lpstr>Dizionario</vt:lpstr>
      <vt:lpstr>Riconoscimento dei segni</vt:lpstr>
      <vt:lpstr>Presentazione standard di PowerPoint</vt:lpstr>
      <vt:lpstr>Presentazione standard di PowerPoint</vt:lpstr>
      <vt:lpstr>Presentazione standard di PowerPoint</vt:lpstr>
      <vt:lpstr>Interfaccia utente</vt:lpstr>
      <vt:lpstr>Codice finale</vt:lpstr>
      <vt:lpstr>Presentazione standard di PowerPoint</vt:lpstr>
      <vt:lpstr>Presentazione standard di PowerPoint</vt:lpstr>
      <vt:lpstr>Presentazione standard di PowerPoint</vt:lpstr>
      <vt:lpstr>Potenzialità 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Elisabetta Galli</dc:creator>
  <cp:lastModifiedBy>Elisabetta Galli</cp:lastModifiedBy>
  <cp:revision>48</cp:revision>
  <dcterms:created xsi:type="dcterms:W3CDTF">2016-07-13T19:05:56Z</dcterms:created>
  <dcterms:modified xsi:type="dcterms:W3CDTF">2016-07-19T13:44:57Z</dcterms:modified>
</cp:coreProperties>
</file>